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95" r:id="rId3"/>
    <p:sldId id="349" r:id="rId4"/>
    <p:sldId id="350" r:id="rId5"/>
    <p:sldId id="287" r:id="rId6"/>
    <p:sldId id="288" r:id="rId7"/>
    <p:sldId id="291" r:id="rId8"/>
    <p:sldId id="272" r:id="rId9"/>
    <p:sldId id="273" r:id="rId10"/>
    <p:sldId id="274" r:id="rId11"/>
    <p:sldId id="299" r:id="rId12"/>
    <p:sldId id="300" r:id="rId13"/>
    <p:sldId id="293" r:id="rId14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9104" autoAdjust="0"/>
  </p:normalViewPr>
  <p:slideViewPr>
    <p:cSldViewPr>
      <p:cViewPr varScale="1">
        <p:scale>
          <a:sx n="116" d="100"/>
          <a:sy n="116" d="100"/>
        </p:scale>
        <p:origin x="108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B46AB93-1BB8-45F8-9F2F-780D1C54323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18655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F0EE2E-03DB-4E5F-8989-E20329072645}" type="slidenum">
              <a:rPr lang="it-IT"/>
              <a:pPr/>
              <a:t>2</a:t>
            </a:fld>
            <a:endParaRPr lang="it-IT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703263"/>
            <a:ext cx="4592638" cy="3444875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359275"/>
            <a:ext cx="5008562" cy="4076700"/>
          </a:xfrm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1864929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B75852-D55A-4126-A372-1B228FA7ECFB}" type="slidenum">
              <a:rPr lang="it-IT"/>
              <a:pPr/>
              <a:t>11</a:t>
            </a:fld>
            <a:endParaRPr lang="it-IT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703263"/>
            <a:ext cx="4592638" cy="344487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359275"/>
            <a:ext cx="5008562" cy="4076700"/>
          </a:xfrm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1430974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B75852-D55A-4126-A372-1B228FA7ECFB}" type="slidenum">
              <a:rPr lang="it-IT"/>
              <a:pPr/>
              <a:t>12</a:t>
            </a:fld>
            <a:endParaRPr lang="it-IT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703263"/>
            <a:ext cx="4592638" cy="344487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359275"/>
            <a:ext cx="5008562" cy="4076700"/>
          </a:xfrm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498399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B75852-D55A-4126-A372-1B228FA7ECFB}" type="slidenum">
              <a:rPr lang="it-IT"/>
              <a:pPr/>
              <a:t>13</a:t>
            </a:fld>
            <a:endParaRPr lang="it-IT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703263"/>
            <a:ext cx="4592638" cy="344487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359275"/>
            <a:ext cx="5008562" cy="4076700"/>
          </a:xfrm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239495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F0EE2E-03DB-4E5F-8989-E20329072645}" type="slidenum">
              <a:rPr lang="it-IT"/>
              <a:pPr/>
              <a:t>3</a:t>
            </a:fld>
            <a:endParaRPr lang="it-IT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703263"/>
            <a:ext cx="4592638" cy="3444875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359275"/>
            <a:ext cx="5008562" cy="4076700"/>
          </a:xfrm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2612285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F0EE2E-03DB-4E5F-8989-E20329072645}" type="slidenum">
              <a:rPr lang="it-IT"/>
              <a:pPr/>
              <a:t>4</a:t>
            </a:fld>
            <a:endParaRPr lang="it-IT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703263"/>
            <a:ext cx="4592638" cy="3444875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359275"/>
            <a:ext cx="5008562" cy="4076700"/>
          </a:xfrm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7537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B75852-D55A-4126-A372-1B228FA7ECFB}" type="slidenum">
              <a:rPr lang="it-IT"/>
              <a:pPr/>
              <a:t>5</a:t>
            </a:fld>
            <a:endParaRPr lang="it-IT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703263"/>
            <a:ext cx="4592638" cy="344487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359275"/>
            <a:ext cx="5008562" cy="4076700"/>
          </a:xfrm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1100316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B75852-D55A-4126-A372-1B228FA7ECFB}" type="slidenum">
              <a:rPr lang="it-IT"/>
              <a:pPr/>
              <a:t>6</a:t>
            </a:fld>
            <a:endParaRPr lang="it-IT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703263"/>
            <a:ext cx="4592638" cy="344487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359275"/>
            <a:ext cx="5008562" cy="4076700"/>
          </a:xfrm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2354362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B75852-D55A-4126-A372-1B228FA7ECFB}" type="slidenum">
              <a:rPr lang="it-IT"/>
              <a:pPr/>
              <a:t>7</a:t>
            </a:fld>
            <a:endParaRPr lang="it-IT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703263"/>
            <a:ext cx="4592638" cy="344487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359275"/>
            <a:ext cx="5008562" cy="4076700"/>
          </a:xfrm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605866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B75852-D55A-4126-A372-1B228FA7ECFB}" type="slidenum">
              <a:rPr lang="it-IT"/>
              <a:pPr/>
              <a:t>8</a:t>
            </a:fld>
            <a:endParaRPr lang="it-IT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703263"/>
            <a:ext cx="4592638" cy="344487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359275"/>
            <a:ext cx="5008562" cy="4076700"/>
          </a:xfrm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2061103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B75852-D55A-4126-A372-1B228FA7ECFB}" type="slidenum">
              <a:rPr lang="it-IT"/>
              <a:pPr/>
              <a:t>9</a:t>
            </a:fld>
            <a:endParaRPr lang="it-IT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703263"/>
            <a:ext cx="4592638" cy="344487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359275"/>
            <a:ext cx="5008562" cy="4076700"/>
          </a:xfrm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1733495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B75852-D55A-4126-A372-1B228FA7ECFB}" type="slidenum">
              <a:rPr lang="it-IT"/>
              <a:pPr/>
              <a:t>10</a:t>
            </a:fld>
            <a:endParaRPr lang="it-IT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703263"/>
            <a:ext cx="4592638" cy="344487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359275"/>
            <a:ext cx="5008562" cy="4076700"/>
          </a:xfrm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1370220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5F3EB-7A41-47A7-9ED0-15FD8089CE0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6CE8E-A252-4F8C-95D9-F04A4EE4B50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0C410-135C-404B-8631-3E5EDEEBCFC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97B26-23C5-411F-8A75-11293148E3E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3FB71-C18E-48E6-80D0-043F1011F9D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72DF6-F284-4E3C-B7DA-A47E0D673DA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C9710-C5B2-4B2C-B350-7818418F184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0B037-A09A-4791-971C-4AAFC754FAD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FD0B4-0776-4DD9-AA61-D978F7EDB51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D87AC-026D-430C-9420-4B54412BA5F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9D75A-1700-4A4E-A078-D7DC4EAAD60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00"/>
            </a:gs>
            <a:gs pos="50000">
              <a:srgbClr val="CCFFCC"/>
            </a:gs>
            <a:gs pos="100000">
              <a:srgbClr val="FFCC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C702379-DE0D-4525-BC10-3D854D1D4E9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69624"/>
            <a:ext cx="3576642" cy="343590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214938" y="4286256"/>
          <a:ext cx="2286000" cy="210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Fotografia Photo Editor" r:id="rId4" imgW="2133898" imgH="3258005" progId="">
                  <p:embed/>
                </p:oleObj>
              </mc:Choice>
              <mc:Fallback>
                <p:oleObj name="Fotografia Photo Editor" r:id="rId4" imgW="2133898" imgH="3258005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38" y="4286256"/>
                        <a:ext cx="2286000" cy="210343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500034" y="1142992"/>
            <a:ext cx="8072494" cy="1143000"/>
          </a:xfr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pPr eaLnBrk="1" hangingPunct="1">
              <a:defRPr/>
            </a:pPr>
            <a:r>
              <a:rPr lang="it-IT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Focus Economia Umbria 2/2017</a:t>
            </a:r>
            <a:br>
              <a:rPr lang="it-IT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it-IT" sz="32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141412"/>
              </a:clrFrom>
              <a:clrTo>
                <a:srgbClr val="14141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4286260"/>
            <a:ext cx="235743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6"/>
          <p:cNvSpPr txBox="1">
            <a:spLocks noChangeArrowheads="1"/>
          </p:cNvSpPr>
          <p:nvPr/>
        </p:nvSpPr>
        <p:spPr bwMode="auto">
          <a:xfrm>
            <a:off x="714348" y="23574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it-IT" sz="2000" b="1" i="1" kern="0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500034" y="1500182"/>
            <a:ext cx="807249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Crescita e congiuntura regionale</a:t>
            </a:r>
            <a:endParaRPr kumimoji="0" lang="it-IT" sz="2800" b="1" i="1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642910" y="2143116"/>
            <a:ext cx="807249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Marco </a:t>
            </a:r>
            <a:r>
              <a:rPr kumimoji="0" lang="it-IT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Batazzi</a:t>
            </a:r>
            <a:endParaRPr kumimoji="0" lang="it-IT" sz="2000" b="1" i="1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407150"/>
            <a:ext cx="601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defRPr/>
            </a:pPr>
            <a:endParaRPr lang="it-IT" sz="18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2875"/>
            <a:ext cx="9144000" cy="533400"/>
          </a:xfrm>
        </p:spPr>
        <p:txBody>
          <a:bodyPr/>
          <a:lstStyle/>
          <a:p>
            <a:pPr eaLnBrk="1" hangingPunct="1">
              <a:defRPr/>
            </a:pPr>
            <a:r>
              <a:rPr lang="it-IT" sz="32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I settori di esportazione</a:t>
            </a:r>
          </a:p>
        </p:txBody>
      </p:sp>
      <p:cxnSp>
        <p:nvCxnSpPr>
          <p:cNvPr id="9" name="Connettore 1 8"/>
          <p:cNvCxnSpPr/>
          <p:nvPr/>
        </p:nvCxnSpPr>
        <p:spPr>
          <a:xfrm>
            <a:off x="0" y="785770"/>
            <a:ext cx="9144000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4" name="Immagin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542" b="22337"/>
          <a:stretch>
            <a:fillRect/>
          </a:stretch>
        </p:blipFill>
        <p:spPr bwMode="auto">
          <a:xfrm>
            <a:off x="8437563" y="-71462"/>
            <a:ext cx="706437" cy="730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17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1413"/>
            <a:ext cx="642938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61"/>
          <p:cNvSpPr>
            <a:spLocks/>
          </p:cNvSpPr>
          <p:nvPr/>
        </p:nvSpPr>
        <p:spPr bwMode="auto">
          <a:xfrm>
            <a:off x="1428728" y="857232"/>
            <a:ext cx="678661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it-IT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Principali comparti (terza cifra </a:t>
            </a:r>
            <a:r>
              <a:rPr lang="it-IT" sz="14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ateco</a:t>
            </a:r>
            <a:r>
              <a:rPr lang="it-IT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); valori assoluti correnti, </a:t>
            </a:r>
            <a:r>
              <a:rPr lang="it-IT" sz="14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quote%</a:t>
            </a:r>
            <a:r>
              <a:rPr lang="it-IT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it-IT" sz="14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var%</a:t>
            </a:r>
            <a:endParaRPr lang="it-IT" sz="1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71406" y="6572272"/>
            <a:ext cx="250033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762000" eaLnBrk="0" hangingPunct="0">
              <a:defRPr/>
            </a:pPr>
            <a:r>
              <a:rPr lang="it-IT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Fonte</a:t>
            </a:r>
            <a:r>
              <a:rPr lang="it-IT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elaborazioni su dati Istat</a:t>
            </a:r>
            <a:endParaRPr lang="it-IT" sz="1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357298"/>
            <a:ext cx="871543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407150"/>
            <a:ext cx="601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defRPr/>
            </a:pPr>
            <a:endParaRPr lang="it-IT" sz="18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2875"/>
            <a:ext cx="9144000" cy="533400"/>
          </a:xfrm>
        </p:spPr>
        <p:txBody>
          <a:bodyPr/>
          <a:lstStyle/>
          <a:p>
            <a:pPr eaLnBrk="1" hangingPunct="1">
              <a:defRPr/>
            </a:pPr>
            <a:r>
              <a:rPr lang="it-IT" sz="32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L’interscambio con i paesi UE/non UE</a:t>
            </a:r>
          </a:p>
        </p:txBody>
      </p:sp>
      <p:cxnSp>
        <p:nvCxnSpPr>
          <p:cNvPr id="9" name="Connettore 1 8"/>
          <p:cNvCxnSpPr/>
          <p:nvPr/>
        </p:nvCxnSpPr>
        <p:spPr>
          <a:xfrm>
            <a:off x="0" y="857250"/>
            <a:ext cx="9144000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4" name="Immagin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542" b="22337"/>
          <a:stretch>
            <a:fillRect/>
          </a:stretch>
        </p:blipFill>
        <p:spPr bwMode="auto">
          <a:xfrm>
            <a:off x="8437563" y="0"/>
            <a:ext cx="706437" cy="730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17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2875"/>
            <a:ext cx="642938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1"/>
          <p:cNvSpPr>
            <a:spLocks/>
          </p:cNvSpPr>
          <p:nvPr/>
        </p:nvSpPr>
        <p:spPr bwMode="auto">
          <a:xfrm>
            <a:off x="4714876" y="1000108"/>
            <a:ext cx="4500594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it-IT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Dinamica trimestrale esportazioni</a:t>
            </a:r>
          </a:p>
          <a:p>
            <a:pPr algn="ctr" eaLnBrk="0" hangingPunct="0"/>
            <a:r>
              <a:rPr lang="it-IT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Paesi UE ed extra UE Numeri indice (2010=100)*</a:t>
            </a:r>
            <a:endParaRPr lang="it-IT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71406" y="6572272"/>
            <a:ext cx="250033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762000" eaLnBrk="0" hangingPunct="0">
              <a:defRPr/>
            </a:pPr>
            <a:r>
              <a:rPr lang="it-IT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Fonte</a:t>
            </a:r>
            <a:r>
              <a:rPr lang="it-IT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elaborazioni su dati Istat</a:t>
            </a:r>
            <a:endParaRPr lang="it-IT" sz="1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2" name="Rectangle 61"/>
          <p:cNvSpPr>
            <a:spLocks/>
          </p:cNvSpPr>
          <p:nvPr/>
        </p:nvSpPr>
        <p:spPr bwMode="auto">
          <a:xfrm>
            <a:off x="5000628" y="5572140"/>
            <a:ext cx="3552825" cy="2616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eaLnBrk="0" hangingPunct="0"/>
            <a:r>
              <a:rPr lang="it-IT" sz="1100" dirty="0" err="1" smtClean="0">
                <a:latin typeface="Arial" pitchFamily="34" charset="0"/>
                <a:cs typeface="Arial" pitchFamily="34" charset="0"/>
              </a:rPr>
              <a:t>*Medie</a:t>
            </a:r>
            <a:r>
              <a:rPr lang="it-IT" sz="1100" dirty="0" smtClean="0">
                <a:latin typeface="Arial" pitchFamily="34" charset="0"/>
                <a:cs typeface="Arial" pitchFamily="34" charset="0"/>
              </a:rPr>
              <a:t> mobili a 4termini su valori </a:t>
            </a:r>
            <a:r>
              <a:rPr lang="it-IT" sz="1100" dirty="0" err="1" smtClean="0">
                <a:latin typeface="Arial" pitchFamily="34" charset="0"/>
                <a:cs typeface="Arial" pitchFamily="34" charset="0"/>
              </a:rPr>
              <a:t>annualizzati</a:t>
            </a:r>
            <a:endParaRPr lang="it-IT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61"/>
          <p:cNvSpPr>
            <a:spLocks/>
          </p:cNvSpPr>
          <p:nvPr/>
        </p:nvSpPr>
        <p:spPr bwMode="auto">
          <a:xfrm>
            <a:off x="214282" y="1056157"/>
            <a:ext cx="4423144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it-IT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Primi 10 paesi per quota in valore esportata</a:t>
            </a:r>
            <a:endParaRPr lang="it-IT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3" y="1428736"/>
            <a:ext cx="428628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1357298"/>
            <a:ext cx="4752000" cy="49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407150"/>
            <a:ext cx="601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defRPr/>
            </a:pPr>
            <a:endParaRPr lang="it-IT" sz="18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2875"/>
            <a:ext cx="9144000" cy="533400"/>
          </a:xfrm>
        </p:spPr>
        <p:txBody>
          <a:bodyPr/>
          <a:lstStyle/>
          <a:p>
            <a:pPr eaLnBrk="1" hangingPunct="1">
              <a:defRPr/>
            </a:pPr>
            <a:r>
              <a:rPr lang="it-IT" sz="32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Credito  </a:t>
            </a:r>
          </a:p>
        </p:txBody>
      </p:sp>
      <p:cxnSp>
        <p:nvCxnSpPr>
          <p:cNvPr id="9" name="Connettore 1 8"/>
          <p:cNvCxnSpPr/>
          <p:nvPr/>
        </p:nvCxnSpPr>
        <p:spPr>
          <a:xfrm>
            <a:off x="0" y="857250"/>
            <a:ext cx="9144000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4" name="Immagin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542" b="22337"/>
          <a:stretch>
            <a:fillRect/>
          </a:stretch>
        </p:blipFill>
        <p:spPr bwMode="auto">
          <a:xfrm>
            <a:off x="8437563" y="0"/>
            <a:ext cx="706437" cy="730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17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2875"/>
            <a:ext cx="642938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-32" y="6572272"/>
            <a:ext cx="3571900" cy="2857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762000" eaLnBrk="0" hangingPunct="0">
              <a:defRPr/>
            </a:pPr>
            <a:r>
              <a:rPr lang="it-IT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Fonte</a:t>
            </a:r>
            <a:r>
              <a:rPr lang="it-IT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elaborazioni su dati Banca d’Italia</a:t>
            </a:r>
            <a:endParaRPr lang="it-IT" sz="1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9" name="Rectangle 61"/>
          <p:cNvSpPr>
            <a:spLocks/>
          </p:cNvSpPr>
          <p:nvPr/>
        </p:nvSpPr>
        <p:spPr bwMode="auto">
          <a:xfrm>
            <a:off x="5000596" y="1000108"/>
            <a:ext cx="4143404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it-IT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Var. % tendenziali impieghi per  tipo clientela</a:t>
            </a:r>
          </a:p>
        </p:txBody>
      </p:sp>
      <p:sp>
        <p:nvSpPr>
          <p:cNvPr id="14" name="Rectangle 61"/>
          <p:cNvSpPr>
            <a:spLocks/>
          </p:cNvSpPr>
          <p:nvPr/>
        </p:nvSpPr>
        <p:spPr bwMode="auto">
          <a:xfrm>
            <a:off x="0" y="1000108"/>
            <a:ext cx="457200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it-IT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Tasso di decadimento, valori </a:t>
            </a:r>
            <a:r>
              <a:rPr lang="it-IT" sz="14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annualizzati*</a:t>
            </a:r>
            <a:endParaRPr lang="it-IT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14422"/>
            <a:ext cx="4786314" cy="52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61"/>
          <p:cNvSpPr>
            <a:spLocks/>
          </p:cNvSpPr>
          <p:nvPr/>
        </p:nvSpPr>
        <p:spPr bwMode="auto">
          <a:xfrm>
            <a:off x="357158" y="5000636"/>
            <a:ext cx="3851275" cy="2308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eaLnBrk="0" hangingPunct="0"/>
            <a:r>
              <a:rPr lang="it-IT" sz="900" dirty="0" smtClean="0">
                <a:latin typeface="Arial" pitchFamily="34" charset="0"/>
                <a:cs typeface="Arial" pitchFamily="34" charset="0"/>
              </a:rPr>
              <a:t>**Medie mobili a 4 termini terminanti nel periodo di riferimento</a:t>
            </a:r>
            <a:endParaRPr lang="it-IT" sz="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1214422"/>
            <a:ext cx="428624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542" b="22337"/>
          <a:stretch>
            <a:fillRect/>
          </a:stretch>
        </p:blipFill>
        <p:spPr bwMode="auto">
          <a:xfrm>
            <a:off x="6072198" y="1928802"/>
            <a:ext cx="2643206" cy="32147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407150"/>
            <a:ext cx="601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defRPr/>
            </a:pPr>
            <a:endParaRPr lang="it-IT" sz="18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cxnSp>
        <p:nvCxnSpPr>
          <p:cNvPr id="9" name="Connettore 1 8"/>
          <p:cNvCxnSpPr/>
          <p:nvPr/>
        </p:nvCxnSpPr>
        <p:spPr>
          <a:xfrm>
            <a:off x="0" y="571480"/>
            <a:ext cx="9144000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14620"/>
            <a:ext cx="328614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11188" y="730733"/>
            <a:ext cx="79200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4400" b="1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Grazie per l’attenzione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0" y="1643050"/>
            <a:ext cx="9144000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71472" y="6488668"/>
            <a:ext cx="79200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8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www.irestoscana.it</a:t>
            </a:r>
            <a:endParaRPr lang="it-IT" sz="18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407150"/>
            <a:ext cx="601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defRPr/>
            </a:pPr>
            <a:endParaRPr lang="it-IT" sz="18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2875"/>
            <a:ext cx="9144000" cy="533400"/>
          </a:xfrm>
        </p:spPr>
        <p:txBody>
          <a:bodyPr/>
          <a:lstStyle/>
          <a:p>
            <a:pPr eaLnBrk="1" hangingPunct="1">
              <a:defRPr/>
            </a:pPr>
            <a:r>
              <a:rPr lang="it-IT" sz="32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Quadro di sintesi (IV trim. 2017)</a:t>
            </a:r>
          </a:p>
        </p:txBody>
      </p:sp>
      <p:cxnSp>
        <p:nvCxnSpPr>
          <p:cNvPr id="9" name="Connettore 1 8"/>
          <p:cNvCxnSpPr/>
          <p:nvPr/>
        </p:nvCxnSpPr>
        <p:spPr>
          <a:xfrm>
            <a:off x="0" y="857250"/>
            <a:ext cx="9144000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Immagin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542" b="22337"/>
          <a:stretch>
            <a:fillRect/>
          </a:stretch>
        </p:blipFill>
        <p:spPr bwMode="auto">
          <a:xfrm>
            <a:off x="8437563" y="0"/>
            <a:ext cx="706437" cy="730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10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2875"/>
            <a:ext cx="642938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142983"/>
            <a:ext cx="8429684" cy="528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407150"/>
            <a:ext cx="601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defRPr/>
            </a:pPr>
            <a:endParaRPr lang="it-IT" sz="18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1414"/>
            <a:ext cx="9144000" cy="533400"/>
          </a:xfrm>
        </p:spPr>
        <p:txBody>
          <a:bodyPr/>
          <a:lstStyle/>
          <a:p>
            <a:pPr eaLnBrk="1" hangingPunct="1">
              <a:defRPr/>
            </a:pPr>
            <a:r>
              <a:rPr lang="it-IT" sz="32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La crescita regionale (1)</a:t>
            </a:r>
          </a:p>
        </p:txBody>
      </p:sp>
      <p:cxnSp>
        <p:nvCxnSpPr>
          <p:cNvPr id="9" name="Connettore 1 8"/>
          <p:cNvCxnSpPr/>
          <p:nvPr/>
        </p:nvCxnSpPr>
        <p:spPr>
          <a:xfrm>
            <a:off x="0" y="642918"/>
            <a:ext cx="9144000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Immagin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542" b="22337"/>
          <a:stretch>
            <a:fillRect/>
          </a:stretch>
        </p:blipFill>
        <p:spPr bwMode="auto">
          <a:xfrm>
            <a:off x="8437563" y="-71462"/>
            <a:ext cx="706437" cy="6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4"/>
            <a:ext cx="64293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-32" y="6572272"/>
            <a:ext cx="4572032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762000" eaLnBrk="0" hangingPunct="0">
              <a:defRPr/>
            </a:pPr>
            <a:r>
              <a:rPr lang="it-IT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Fonte</a:t>
            </a:r>
            <a:r>
              <a:rPr lang="it-IT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elaborazioni su dati </a:t>
            </a:r>
            <a:r>
              <a:rPr lang="it-IT" sz="11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Prometeia</a:t>
            </a:r>
            <a:endParaRPr lang="it-IT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52413" y="714356"/>
            <a:ext cx="43910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PIL , variazioni % in termini reali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643438" y="763769"/>
            <a:ext cx="43910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Dinamica consumi, investimenti e PIL pro-capite* </a:t>
            </a:r>
            <a:endParaRPr lang="it-IT" altLang="it-IT" sz="1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61"/>
          <p:cNvSpPr>
            <a:spLocks/>
          </p:cNvSpPr>
          <p:nvPr/>
        </p:nvSpPr>
        <p:spPr bwMode="auto">
          <a:xfrm>
            <a:off x="6215074" y="4000504"/>
            <a:ext cx="2034139" cy="2462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eaLnBrk="0" hangingPunct="0"/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*Livello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espresso in migliaia di €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000108"/>
            <a:ext cx="457200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1000108"/>
            <a:ext cx="480060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407150"/>
            <a:ext cx="601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defRPr/>
            </a:pPr>
            <a:endParaRPr lang="it-IT" sz="18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1414"/>
            <a:ext cx="9144000" cy="533400"/>
          </a:xfrm>
        </p:spPr>
        <p:txBody>
          <a:bodyPr/>
          <a:lstStyle/>
          <a:p>
            <a:pPr eaLnBrk="1" hangingPunct="1">
              <a:defRPr/>
            </a:pPr>
            <a:r>
              <a:rPr lang="it-IT" sz="32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La crescita regionale (2)</a:t>
            </a:r>
          </a:p>
        </p:txBody>
      </p:sp>
      <p:cxnSp>
        <p:nvCxnSpPr>
          <p:cNvPr id="9" name="Connettore 1 8"/>
          <p:cNvCxnSpPr/>
          <p:nvPr/>
        </p:nvCxnSpPr>
        <p:spPr>
          <a:xfrm>
            <a:off x="0" y="642918"/>
            <a:ext cx="9144000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Immagin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542" b="22337"/>
          <a:stretch>
            <a:fillRect/>
          </a:stretch>
        </p:blipFill>
        <p:spPr bwMode="auto">
          <a:xfrm>
            <a:off x="8437563" y="-71462"/>
            <a:ext cx="706437" cy="6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4"/>
            <a:ext cx="64293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-32" y="6572272"/>
            <a:ext cx="4572032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762000" eaLnBrk="0" hangingPunct="0">
              <a:defRPr/>
            </a:pPr>
            <a:r>
              <a:rPr lang="it-IT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Fonte</a:t>
            </a:r>
            <a:r>
              <a:rPr lang="it-IT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elaborazioni su dati </a:t>
            </a:r>
            <a:r>
              <a:rPr lang="it-IT" sz="11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Prometeia</a:t>
            </a:r>
            <a:endParaRPr lang="it-IT" sz="1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09569" y="714356"/>
            <a:ext cx="48196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Distanza dai valori </a:t>
            </a:r>
            <a:r>
              <a:rPr lang="it-IT" altLang="it-IT" sz="14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pre-crisi</a:t>
            </a:r>
            <a:r>
              <a:rPr lang="it-IT" altLang="it-IT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per consumi, investimenti ed export (NI 2007=100)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752975" y="714356"/>
            <a:ext cx="43910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sz="14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Produttività*</a:t>
            </a:r>
            <a:r>
              <a:rPr lang="it-IT" altLang="it-IT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domanda di lavoro e reddito disponibile </a:t>
            </a:r>
            <a:r>
              <a:rPr lang="it-IT" altLang="it-IT" sz="14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var</a:t>
            </a:r>
            <a:r>
              <a:rPr lang="it-IT" altLang="it-IT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%</a:t>
            </a:r>
          </a:p>
        </p:txBody>
      </p:sp>
      <p:sp>
        <p:nvSpPr>
          <p:cNvPr id="16" name="Rectangle 61"/>
          <p:cNvSpPr>
            <a:spLocks/>
          </p:cNvSpPr>
          <p:nvPr/>
        </p:nvSpPr>
        <p:spPr bwMode="auto">
          <a:xfrm>
            <a:off x="5286380" y="4286256"/>
            <a:ext cx="3622085" cy="2462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eaLnBrk="0" hangingPunct="0"/>
            <a:r>
              <a:rPr lang="it-IT" sz="1000" dirty="0" err="1" smtClean="0">
                <a:latin typeface="Arial" pitchFamily="34" charset="0"/>
                <a:cs typeface="Arial" pitchFamily="34" charset="0"/>
              </a:rPr>
              <a:t>*Valore</a:t>
            </a:r>
            <a:r>
              <a:rPr lang="it-IT" sz="1000" dirty="0" smtClean="0">
                <a:latin typeface="Arial" pitchFamily="34" charset="0"/>
                <a:cs typeface="Arial" pitchFamily="34" charset="0"/>
              </a:rPr>
              <a:t> aggiunto per unità di lavoro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071546"/>
            <a:ext cx="478631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62475" y="1142984"/>
            <a:ext cx="4581525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2875"/>
            <a:ext cx="9144000" cy="533400"/>
          </a:xfrm>
        </p:spPr>
        <p:txBody>
          <a:bodyPr/>
          <a:lstStyle/>
          <a:p>
            <a:pPr eaLnBrk="1" hangingPunct="1">
              <a:defRPr/>
            </a:pPr>
            <a:r>
              <a:rPr lang="it-IT" sz="32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Produzione industriale (1)</a:t>
            </a:r>
          </a:p>
        </p:txBody>
      </p:sp>
      <p:cxnSp>
        <p:nvCxnSpPr>
          <p:cNvPr id="9" name="Connettore 1 8"/>
          <p:cNvCxnSpPr/>
          <p:nvPr/>
        </p:nvCxnSpPr>
        <p:spPr>
          <a:xfrm>
            <a:off x="0" y="857250"/>
            <a:ext cx="9144000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4" name="Immagin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542" b="22337"/>
          <a:stretch>
            <a:fillRect/>
          </a:stretch>
        </p:blipFill>
        <p:spPr bwMode="auto">
          <a:xfrm>
            <a:off x="8437563" y="0"/>
            <a:ext cx="706437" cy="730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17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2875"/>
            <a:ext cx="642938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1406" y="6572272"/>
            <a:ext cx="4429156" cy="2857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762000" eaLnBrk="0" hangingPunct="0">
              <a:defRPr/>
            </a:pPr>
            <a:r>
              <a:rPr lang="it-IT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Fonte : elaborazioni su dati Unioncamere Umbria</a:t>
            </a:r>
            <a:endParaRPr lang="it-IT" sz="1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0" name="Rectangle 61"/>
          <p:cNvSpPr>
            <a:spLocks/>
          </p:cNvSpPr>
          <p:nvPr/>
        </p:nvSpPr>
        <p:spPr bwMode="auto">
          <a:xfrm>
            <a:off x="214282" y="915399"/>
            <a:ext cx="8572560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Andamento fatturato, produzione e  aspettative sulla produzione I 2014 – I 2018</a:t>
            </a:r>
          </a:p>
          <a:p>
            <a:pPr algn="ctr" eaLnBrk="0" hangingPunct="0"/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Variazioni % tendenziali e saldi (aumenti / diminuzioni) sulle aspettative</a:t>
            </a:r>
            <a:endParaRPr lang="it-IT" sz="1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6410" y="1714488"/>
            <a:ext cx="8817590" cy="451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2875"/>
            <a:ext cx="9144000" cy="533400"/>
          </a:xfrm>
        </p:spPr>
        <p:txBody>
          <a:bodyPr/>
          <a:lstStyle/>
          <a:p>
            <a:pPr eaLnBrk="1" hangingPunct="1">
              <a:defRPr/>
            </a:pPr>
            <a:r>
              <a:rPr lang="it-IT" sz="32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Produzione industriale (2)</a:t>
            </a:r>
          </a:p>
        </p:txBody>
      </p:sp>
      <p:cxnSp>
        <p:nvCxnSpPr>
          <p:cNvPr id="9" name="Connettore 1 8"/>
          <p:cNvCxnSpPr/>
          <p:nvPr/>
        </p:nvCxnSpPr>
        <p:spPr>
          <a:xfrm>
            <a:off x="0" y="857250"/>
            <a:ext cx="9144000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4" name="Immagin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542" b="22337"/>
          <a:stretch>
            <a:fillRect/>
          </a:stretch>
        </p:blipFill>
        <p:spPr bwMode="auto">
          <a:xfrm>
            <a:off x="8437563" y="0"/>
            <a:ext cx="706437" cy="730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17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2875"/>
            <a:ext cx="642938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1406" y="6572272"/>
            <a:ext cx="4429156" cy="2857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762000" eaLnBrk="0" hangingPunct="0">
              <a:defRPr/>
            </a:pPr>
            <a:r>
              <a:rPr lang="it-IT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Fonte : elaborazioni su dati Unioncamere Umbria</a:t>
            </a:r>
            <a:endParaRPr lang="it-IT" sz="1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1" name="Rectangle 61"/>
          <p:cNvSpPr>
            <a:spLocks/>
          </p:cNvSpPr>
          <p:nvPr/>
        </p:nvSpPr>
        <p:spPr bwMode="auto">
          <a:xfrm>
            <a:off x="-32" y="857232"/>
            <a:ext cx="5080000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Dinamica tendenziale per settore</a:t>
            </a:r>
          </a:p>
        </p:txBody>
      </p:sp>
      <p:sp>
        <p:nvSpPr>
          <p:cNvPr id="12" name="Rectangle 61"/>
          <p:cNvSpPr>
            <a:spLocks/>
          </p:cNvSpPr>
          <p:nvPr/>
        </p:nvSpPr>
        <p:spPr bwMode="auto">
          <a:xfrm>
            <a:off x="4857752" y="875868"/>
            <a:ext cx="4286248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Aspettative per altri </a:t>
            </a:r>
            <a:r>
              <a:rPr lang="it-IT" sz="16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indicatori*</a:t>
            </a:r>
            <a:endParaRPr lang="it-IT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61"/>
          <p:cNvSpPr>
            <a:spLocks/>
          </p:cNvSpPr>
          <p:nvPr/>
        </p:nvSpPr>
        <p:spPr bwMode="auto">
          <a:xfrm>
            <a:off x="5286380" y="5025342"/>
            <a:ext cx="3000364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it-IT" sz="14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*Saldi</a:t>
            </a:r>
            <a:r>
              <a:rPr lang="it-IT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aumenti/diminuzioni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1469" y="1071546"/>
            <a:ext cx="478634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7" y="1071546"/>
            <a:ext cx="428628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407150"/>
            <a:ext cx="601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defRPr/>
            </a:pPr>
            <a:endParaRPr lang="it-IT" sz="18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2875"/>
            <a:ext cx="9144000" cy="533400"/>
          </a:xfrm>
        </p:spPr>
        <p:txBody>
          <a:bodyPr/>
          <a:lstStyle/>
          <a:p>
            <a:pPr eaLnBrk="1" hangingPunct="1">
              <a:defRPr/>
            </a:pPr>
            <a:r>
              <a:rPr lang="it-IT" sz="32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I consumi  </a:t>
            </a:r>
          </a:p>
        </p:txBody>
      </p:sp>
      <p:cxnSp>
        <p:nvCxnSpPr>
          <p:cNvPr id="9" name="Connettore 1 8"/>
          <p:cNvCxnSpPr/>
          <p:nvPr/>
        </p:nvCxnSpPr>
        <p:spPr>
          <a:xfrm>
            <a:off x="0" y="785788"/>
            <a:ext cx="9144000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4" name="Immagin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542" b="22337"/>
          <a:stretch>
            <a:fillRect/>
          </a:stretch>
        </p:blipFill>
        <p:spPr bwMode="auto">
          <a:xfrm>
            <a:off x="8437563" y="-15894"/>
            <a:ext cx="706437" cy="730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17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1413"/>
            <a:ext cx="642938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1"/>
          <p:cNvSpPr>
            <a:spLocks/>
          </p:cNvSpPr>
          <p:nvPr/>
        </p:nvSpPr>
        <p:spPr bwMode="auto">
          <a:xfrm>
            <a:off x="1571604" y="843961"/>
            <a:ext cx="6357982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Andamento delle vendite al dettaglio </a:t>
            </a:r>
          </a:p>
          <a:p>
            <a:pPr algn="ctr" eaLnBrk="0" hangingPunct="0"/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Variazioni % rispetto allo stesso trimestre dell’anno precedente</a:t>
            </a:r>
            <a:endParaRPr lang="it-IT" sz="1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71406" y="6572272"/>
            <a:ext cx="4429156" cy="2857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762000" eaLnBrk="0" hangingPunct="0">
              <a:defRPr/>
            </a:pPr>
            <a:r>
              <a:rPr lang="it-IT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Fonte : elaborazioni su dati Unioncamere Umbria</a:t>
            </a:r>
            <a:endParaRPr lang="it-IT" sz="1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357298"/>
            <a:ext cx="857256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407150"/>
            <a:ext cx="601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defRPr/>
            </a:pPr>
            <a:endParaRPr lang="it-IT" sz="18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2875"/>
            <a:ext cx="9144000" cy="533400"/>
          </a:xfrm>
        </p:spPr>
        <p:txBody>
          <a:bodyPr/>
          <a:lstStyle/>
          <a:p>
            <a:pPr eaLnBrk="1" hangingPunct="1">
              <a:defRPr/>
            </a:pPr>
            <a:r>
              <a:rPr lang="it-IT" sz="32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Demografia d’impresa</a:t>
            </a:r>
          </a:p>
        </p:txBody>
      </p:sp>
      <p:cxnSp>
        <p:nvCxnSpPr>
          <p:cNvPr id="9" name="Connettore 1 8"/>
          <p:cNvCxnSpPr/>
          <p:nvPr/>
        </p:nvCxnSpPr>
        <p:spPr>
          <a:xfrm>
            <a:off x="0" y="857250"/>
            <a:ext cx="9144000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4" name="Immagin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542" b="22337"/>
          <a:stretch>
            <a:fillRect/>
          </a:stretch>
        </p:blipFill>
        <p:spPr bwMode="auto">
          <a:xfrm>
            <a:off x="8437563" y="0"/>
            <a:ext cx="706437" cy="730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17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2875"/>
            <a:ext cx="642938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1406" y="6572272"/>
            <a:ext cx="4429156" cy="2857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762000" eaLnBrk="0" hangingPunct="0">
              <a:defRPr/>
            </a:pPr>
            <a:r>
              <a:rPr lang="it-IT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Fonte : elaborazioni su dati </a:t>
            </a:r>
            <a:r>
              <a:rPr lang="it-IT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Infocamere</a:t>
            </a:r>
            <a:endParaRPr lang="it-IT" sz="1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0" name="Rectangle 61"/>
          <p:cNvSpPr>
            <a:spLocks/>
          </p:cNvSpPr>
          <p:nvPr/>
        </p:nvSpPr>
        <p:spPr bwMode="auto">
          <a:xfrm>
            <a:off x="-71470" y="857232"/>
            <a:ext cx="4929190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it-IT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Dinamica imprese attive, cessate e relativo saldo </a:t>
            </a:r>
          </a:p>
          <a:p>
            <a:pPr algn="ctr" eaLnBrk="0" hangingPunct="0"/>
            <a:r>
              <a:rPr lang="it-IT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Valori trimestrali destagionalizzati e </a:t>
            </a:r>
            <a:r>
              <a:rPr lang="it-IT" sz="14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annualizzati</a:t>
            </a:r>
            <a:endParaRPr lang="it-IT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61"/>
          <p:cNvSpPr>
            <a:spLocks/>
          </p:cNvSpPr>
          <p:nvPr/>
        </p:nvSpPr>
        <p:spPr bwMode="auto">
          <a:xfrm>
            <a:off x="4795878" y="928670"/>
            <a:ext cx="4348154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it-IT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Tasso di sviluppo per forma giuridica al </a:t>
            </a:r>
            <a:r>
              <a:rPr lang="it-IT" sz="14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IV°</a:t>
            </a:r>
            <a:r>
              <a:rPr lang="it-IT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trim.</a:t>
            </a:r>
            <a:endParaRPr lang="it-IT" sz="1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61"/>
          <p:cNvSpPr>
            <a:spLocks/>
          </p:cNvSpPr>
          <p:nvPr/>
        </p:nvSpPr>
        <p:spPr bwMode="auto">
          <a:xfrm>
            <a:off x="357190" y="5854503"/>
            <a:ext cx="8643966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it-IT" sz="1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Il tasso di sviluppo evidenzia una dinamica positiva e in via di rafforzamento a fine anno </a:t>
            </a:r>
            <a:endParaRPr lang="it-IT" sz="18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84768"/>
            <a:ext cx="4652931" cy="47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1428735"/>
            <a:ext cx="4717686" cy="43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407150"/>
            <a:ext cx="601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defRPr/>
            </a:pPr>
            <a:endParaRPr lang="it-IT" sz="18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2875"/>
            <a:ext cx="9144000" cy="533400"/>
          </a:xfrm>
        </p:spPr>
        <p:txBody>
          <a:bodyPr/>
          <a:lstStyle/>
          <a:p>
            <a:pPr eaLnBrk="1" hangingPunct="1">
              <a:defRPr/>
            </a:pPr>
            <a:r>
              <a:rPr lang="it-IT" sz="32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Il commercio estero</a:t>
            </a:r>
          </a:p>
        </p:txBody>
      </p:sp>
      <p:cxnSp>
        <p:nvCxnSpPr>
          <p:cNvPr id="9" name="Connettore 1 8"/>
          <p:cNvCxnSpPr/>
          <p:nvPr/>
        </p:nvCxnSpPr>
        <p:spPr>
          <a:xfrm>
            <a:off x="0" y="857250"/>
            <a:ext cx="9144000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4" name="Immagin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542" b="22337"/>
          <a:stretch>
            <a:fillRect/>
          </a:stretch>
        </p:blipFill>
        <p:spPr bwMode="auto">
          <a:xfrm>
            <a:off x="8437563" y="0"/>
            <a:ext cx="706437" cy="730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17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2875"/>
            <a:ext cx="642938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71406" y="6572272"/>
            <a:ext cx="250033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762000" eaLnBrk="0" hangingPunct="0">
              <a:defRPr/>
            </a:pPr>
            <a:r>
              <a:rPr lang="it-IT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Fonte</a:t>
            </a:r>
            <a:r>
              <a:rPr lang="it-IT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elaborazioni su dati Istat</a:t>
            </a:r>
            <a:endParaRPr lang="it-IT" sz="1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1" name="Rectangle 61"/>
          <p:cNvSpPr>
            <a:spLocks/>
          </p:cNvSpPr>
          <p:nvPr/>
        </p:nvSpPr>
        <p:spPr bwMode="auto">
          <a:xfrm>
            <a:off x="4750508" y="884448"/>
            <a:ext cx="4393524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it-IT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Saldi trimestrali </a:t>
            </a:r>
            <a:r>
              <a:rPr lang="it-IT" sz="14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annualizzati</a:t>
            </a:r>
            <a:r>
              <a:rPr lang="it-IT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per </a:t>
            </a:r>
            <a:r>
              <a:rPr lang="it-IT" sz="14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provincia*</a:t>
            </a:r>
            <a:endParaRPr lang="it-IT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/>
            <a:r>
              <a:rPr lang="it-IT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Valori in milioni di euro</a:t>
            </a:r>
          </a:p>
        </p:txBody>
      </p:sp>
      <p:pic>
        <p:nvPicPr>
          <p:cNvPr id="18434" name="Picture 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85861"/>
            <a:ext cx="4716000" cy="514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61"/>
          <p:cNvSpPr>
            <a:spLocks/>
          </p:cNvSpPr>
          <p:nvPr/>
        </p:nvSpPr>
        <p:spPr bwMode="auto">
          <a:xfrm>
            <a:off x="285720" y="882504"/>
            <a:ext cx="4286280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it-IT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Dinamica del commercio estero (NI 2015=100)</a:t>
            </a:r>
          </a:p>
          <a:p>
            <a:pPr algn="ctr" eaLnBrk="0" hangingPunct="0"/>
            <a:r>
              <a:rPr lang="it-IT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Anno mobile su valori trimestrali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62475" y="1357298"/>
            <a:ext cx="4581525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8" y="6072206"/>
            <a:ext cx="357190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7067</TotalTime>
  <Words>377</Words>
  <Application>Microsoft Office PowerPoint</Application>
  <PresentationFormat>Presentazione su schermo (4:3)</PresentationFormat>
  <Paragraphs>67</Paragraphs>
  <Slides>13</Slides>
  <Notes>12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Times New Roman</vt:lpstr>
      <vt:lpstr>Struttura predefinita</vt:lpstr>
      <vt:lpstr>Fotografia Photo Editor</vt:lpstr>
      <vt:lpstr>Focus Economia Umbria 2/2017 </vt:lpstr>
      <vt:lpstr>Quadro di sintesi (IV trim. 2017)</vt:lpstr>
      <vt:lpstr>La crescita regionale (1)</vt:lpstr>
      <vt:lpstr>La crescita regionale (2)</vt:lpstr>
      <vt:lpstr>Produzione industriale (1)</vt:lpstr>
      <vt:lpstr>Produzione industriale (2)</vt:lpstr>
      <vt:lpstr>I consumi  </vt:lpstr>
      <vt:lpstr>Demografia d’impresa</vt:lpstr>
      <vt:lpstr>Il commercio estero</vt:lpstr>
      <vt:lpstr>I settori di esportazione</vt:lpstr>
      <vt:lpstr>L’interscambio con i paesi UE/non UE</vt:lpstr>
      <vt:lpstr>Credito  </vt:lpstr>
      <vt:lpstr>Presentazione standard di PowerPoint</vt:lpstr>
    </vt:vector>
  </TitlesOfParts>
  <Company>IRES Toscana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Comune</dc:creator>
  <cp:lastModifiedBy>Franco</cp:lastModifiedBy>
  <cp:revision>1112</cp:revision>
  <dcterms:created xsi:type="dcterms:W3CDTF">2003-10-10T15:15:10Z</dcterms:created>
  <dcterms:modified xsi:type="dcterms:W3CDTF">2019-10-31T14:27:27Z</dcterms:modified>
</cp:coreProperties>
</file>